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5"/>
  </p:notesMasterIdLst>
  <p:handoutMasterIdLst>
    <p:handoutMasterId r:id="rId16"/>
  </p:handoutMasterIdLst>
  <p:sldIdLst>
    <p:sldId id="315" r:id="rId5"/>
    <p:sldId id="266" r:id="rId6"/>
    <p:sldId id="328" r:id="rId7"/>
    <p:sldId id="329" r:id="rId8"/>
    <p:sldId id="326" r:id="rId9"/>
    <p:sldId id="327" r:id="rId10"/>
    <p:sldId id="330" r:id="rId11"/>
    <p:sldId id="331" r:id="rId12"/>
    <p:sldId id="332" r:id="rId13"/>
    <p:sldId id="33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403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4" r:id="rId13"/>
    <p:sldLayoutId id="2147483705" r:id="rId14"/>
    <p:sldLayoutId id="2147483682" r:id="rId15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9457" y="825687"/>
            <a:ext cx="9930944" cy="520173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ru-KZ" sz="2800" dirty="0"/>
              <a:t>Вложенные и связанные </a:t>
            </a:r>
            <a:br>
              <a:rPr lang="ru-RU" sz="2800" dirty="0"/>
            </a:br>
            <a:r>
              <a:rPr lang="ru-KZ" sz="2800" dirty="0"/>
              <a:t>подзапросы в SQL</a:t>
            </a:r>
            <a:br>
              <a:rPr lang="ru-KZ" dirty="0"/>
            </a:br>
            <a:br>
              <a:rPr lang="ru-KZ" dirty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82C5E8-5804-481F-39E8-7DC32DEB7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177" y="1361923"/>
            <a:ext cx="7017879" cy="586620"/>
          </a:xfrm>
        </p:spPr>
        <p:txBody>
          <a:bodyPr/>
          <a:lstStyle/>
          <a:p>
            <a:r>
              <a:rPr lang="ru-KZ" dirty="0"/>
              <a:t>Подзапросы во VIEW и CTE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BC7032-DD48-3A96-8C91-69C6FCD764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22514" y="2046514"/>
            <a:ext cx="7391399" cy="3722897"/>
          </a:xfrm>
        </p:spPr>
        <p:txBody>
          <a:bodyPr>
            <a:normAutofit fontScale="70000" lnSpcReduction="20000"/>
          </a:bodyPr>
          <a:lstStyle/>
          <a:p>
            <a:r>
              <a:rPr lang="ru-KZ" dirty="0">
                <a:solidFill>
                  <a:schemeClr val="tx1"/>
                </a:solidFill>
              </a:rPr>
              <a:t>Подзапросы активно применяются при создании:</a:t>
            </a:r>
          </a:p>
          <a:p>
            <a:pPr lvl="0"/>
            <a:r>
              <a:rPr lang="ru-KZ" dirty="0">
                <a:solidFill>
                  <a:schemeClr val="tx1"/>
                </a:solidFill>
              </a:rPr>
              <a:t>Представлений (VIEW) — виртуальных таблиц;</a:t>
            </a:r>
          </a:p>
          <a:p>
            <a:pPr lvl="0"/>
            <a:r>
              <a:rPr lang="ru-KZ" dirty="0">
                <a:solidFill>
                  <a:schemeClr val="tx1"/>
                </a:solidFill>
              </a:rPr>
              <a:t>Общих табличных выражений (CTE, WITH) — временных имён запросов.</a:t>
            </a:r>
          </a:p>
          <a:p>
            <a:r>
              <a:rPr lang="ru-KZ" dirty="0">
                <a:solidFill>
                  <a:schemeClr val="tx1"/>
                </a:solidFill>
              </a:rPr>
              <a:t>WITH Высокооплачиваемые AS (</a:t>
            </a:r>
          </a:p>
          <a:p>
            <a:r>
              <a:rPr lang="ru-KZ" dirty="0">
                <a:solidFill>
                  <a:schemeClr val="tx1"/>
                </a:solidFill>
              </a:rPr>
              <a:t>    SELECT ФИО FROM Сотрудники WHERE Зарплата &gt; 500000</a:t>
            </a:r>
          </a:p>
          <a:p>
            <a:r>
              <a:rPr lang="ru-KZ" dirty="0">
                <a:solidFill>
                  <a:schemeClr val="tx1"/>
                </a:solidFill>
              </a:rPr>
              <a:t>)</a:t>
            </a:r>
          </a:p>
          <a:p>
            <a:r>
              <a:rPr lang="ru-KZ" dirty="0">
                <a:solidFill>
                  <a:schemeClr val="tx1"/>
                </a:solidFill>
              </a:rPr>
              <a:t>SELECT * FROM Высокооплачиваемые;</a:t>
            </a:r>
          </a:p>
          <a:p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097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140" y="1144208"/>
            <a:ext cx="8316685" cy="739020"/>
          </a:xfrm>
        </p:spPr>
        <p:txBody>
          <a:bodyPr>
            <a:normAutofit/>
          </a:bodyPr>
          <a:lstStyle/>
          <a:p>
            <a:r>
              <a:rPr lang="ru-KZ" dirty="0"/>
              <a:t>Общие сведения о подзапросах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87829" y="2035633"/>
            <a:ext cx="7271658" cy="36684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/>
              <a:t>	</a:t>
            </a:r>
            <a:r>
              <a:rPr lang="ru-KZ" b="1" dirty="0"/>
              <a:t>Подзапрос</a:t>
            </a:r>
            <a:r>
              <a:rPr lang="ru-KZ" dirty="0"/>
              <a:t> (</a:t>
            </a:r>
            <a:r>
              <a:rPr lang="ru-KZ" dirty="0" err="1"/>
              <a:t>subquery</a:t>
            </a:r>
            <a:r>
              <a:rPr lang="ru-KZ" dirty="0"/>
              <a:t>, вложенный запрос) — это SQL-запрос, вложенный в другой запрос, обычно в WHERE, FROM или SELECT. Он выполняется как часть внешнего запроса и возвращает значения, которые могут быть использованы в основном запросе.</a:t>
            </a:r>
            <a:endParaRPr lang="ru-RU" dirty="0"/>
          </a:p>
          <a:p>
            <a:pPr algn="just"/>
            <a:r>
              <a:rPr lang="ru-RU" dirty="0"/>
              <a:t>	</a:t>
            </a:r>
            <a:r>
              <a:rPr lang="ru-KZ" dirty="0"/>
              <a:t>С точки зрения реляционной теории, подзапросы позволяют выразить композицию запросов, фильтрацию по агрегатам, а также коррелированные условия между отношениями.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1114C4-55A8-4AE5-42E1-8AB0CB584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Типы подзапросов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A22C8D-40F2-3928-68F1-D002021E8D3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92275" y="2253343"/>
            <a:ext cx="5232325" cy="3718557"/>
          </a:xfrm>
        </p:spPr>
        <p:txBody>
          <a:bodyPr/>
          <a:lstStyle/>
          <a:p>
            <a:r>
              <a:rPr lang="ru-KZ" b="1" dirty="0"/>
              <a:t>Вложенные (независимые) подзапросы</a:t>
            </a:r>
            <a:endParaRPr lang="ru-KZ" dirty="0"/>
          </a:p>
          <a:p>
            <a:pPr algn="just"/>
            <a:r>
              <a:rPr lang="ru-KZ" dirty="0"/>
              <a:t>Подзапросы, которые не зависят от внешнего запроса и могут быть выполнены отдельно.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EA49ADB-02F2-9B5A-2657-C6D16607A01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487887" y="2264230"/>
            <a:ext cx="5232326" cy="4419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KZ" b="1" dirty="0">
                <a:solidFill>
                  <a:schemeClr val="tx1"/>
                </a:solidFill>
              </a:rPr>
              <a:t>Пример:</a:t>
            </a:r>
            <a:endParaRPr lang="ru-KZ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ru-KZ" dirty="0">
                <a:solidFill>
                  <a:schemeClr val="tx1"/>
                </a:solidFill>
              </a:rPr>
              <a:t>SELECT ФИО</a:t>
            </a:r>
          </a:p>
          <a:p>
            <a:pPr marL="0" indent="0">
              <a:buNone/>
            </a:pPr>
            <a:r>
              <a:rPr lang="ru-KZ" dirty="0">
                <a:solidFill>
                  <a:schemeClr val="tx1"/>
                </a:solidFill>
              </a:rPr>
              <a:t>FROM Сотрудники</a:t>
            </a:r>
          </a:p>
          <a:p>
            <a:pPr marL="0" indent="0">
              <a:buNone/>
            </a:pPr>
            <a:r>
              <a:rPr lang="ru-KZ" dirty="0">
                <a:solidFill>
                  <a:schemeClr val="tx1"/>
                </a:solidFill>
              </a:rPr>
              <a:t>WHERE Зарплата &gt; (</a:t>
            </a:r>
          </a:p>
          <a:p>
            <a:pPr marL="0" indent="0">
              <a:buNone/>
            </a:pPr>
            <a:r>
              <a:rPr lang="ru-KZ" dirty="0">
                <a:solidFill>
                  <a:schemeClr val="tx1"/>
                </a:solidFill>
              </a:rPr>
              <a:t>    SELECT AVG(Зарплата)</a:t>
            </a:r>
          </a:p>
          <a:p>
            <a:pPr marL="0" indent="0">
              <a:buNone/>
            </a:pPr>
            <a:r>
              <a:rPr lang="ru-KZ" dirty="0">
                <a:solidFill>
                  <a:schemeClr val="tx1"/>
                </a:solidFill>
              </a:rPr>
              <a:t>    FROM Сотрудники</a:t>
            </a:r>
          </a:p>
          <a:p>
            <a:pPr marL="0" indent="0">
              <a:buNone/>
            </a:pPr>
            <a:r>
              <a:rPr lang="ru-KZ" dirty="0">
                <a:solidFill>
                  <a:schemeClr val="tx1"/>
                </a:solidFill>
              </a:rPr>
              <a:t>);</a:t>
            </a:r>
          </a:p>
          <a:p>
            <a:pPr marL="0" indent="0">
              <a:buNone/>
            </a:pPr>
            <a:r>
              <a:rPr lang="ru-KZ" dirty="0">
                <a:solidFill>
                  <a:schemeClr val="tx1"/>
                </a:solidFill>
              </a:rPr>
              <a:t> Здесь подзапрос вычисляет среднюю зарплату — он не зависит от внешнего запроса.</a:t>
            </a:r>
          </a:p>
          <a:p>
            <a:pPr marL="0" indent="0">
              <a:buNone/>
            </a:pPr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80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776C53-C482-4623-704D-D1107E381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Типы подзапросов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04F35F-112D-6E2F-696E-400C267F564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295400" y="2178576"/>
            <a:ext cx="3418114" cy="4130782"/>
          </a:xfrm>
        </p:spPr>
        <p:txBody>
          <a:bodyPr/>
          <a:lstStyle/>
          <a:p>
            <a:r>
              <a:rPr lang="ru-KZ" b="1" dirty="0"/>
              <a:t>Связанные (коррелированные) подзапросы</a:t>
            </a:r>
          </a:p>
          <a:p>
            <a:r>
              <a:rPr lang="ru-KZ" dirty="0"/>
              <a:t>Подзапросы, которые используют данные из внешнего запроса, т.е. выполняются для каждой строки основного запроса.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D8B7DC-796F-FC09-60FB-A075D361CC1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65171" y="2177144"/>
            <a:ext cx="7946573" cy="446314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b="1" dirty="0">
                <a:solidFill>
                  <a:schemeClr val="tx1"/>
                </a:solidFill>
              </a:rPr>
              <a:t>Пример:</a:t>
            </a:r>
            <a:endParaRPr lang="ru-KZ" sz="160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dirty="0">
                <a:solidFill>
                  <a:schemeClr val="tx1"/>
                </a:solidFill>
              </a:rPr>
              <a:t>SELECT ФИО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dirty="0">
                <a:solidFill>
                  <a:schemeClr val="tx1"/>
                </a:solidFill>
              </a:rPr>
              <a:t>FROM Сотрудники S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dirty="0">
                <a:solidFill>
                  <a:schemeClr val="tx1"/>
                </a:solidFill>
              </a:rPr>
              <a:t>WHERE Зарплата &gt; (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dirty="0">
                <a:solidFill>
                  <a:schemeClr val="tx1"/>
                </a:solidFill>
              </a:rPr>
              <a:t>    SELECT AVG(Зарплата)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dirty="0">
                <a:solidFill>
                  <a:schemeClr val="tx1"/>
                </a:solidFill>
              </a:rPr>
              <a:t>    FROM Сотрудники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dirty="0">
                <a:solidFill>
                  <a:schemeClr val="tx1"/>
                </a:solidFill>
              </a:rPr>
              <a:t>    WHERE </a:t>
            </a:r>
            <a:r>
              <a:rPr lang="ru-KZ" sz="1600" dirty="0" err="1">
                <a:solidFill>
                  <a:schemeClr val="tx1"/>
                </a:solidFill>
              </a:rPr>
              <a:t>Отдел_ID</a:t>
            </a:r>
            <a:r>
              <a:rPr lang="ru-KZ" sz="1600" dirty="0">
                <a:solidFill>
                  <a:schemeClr val="tx1"/>
                </a:solidFill>
              </a:rPr>
              <a:t> = </a:t>
            </a:r>
            <a:r>
              <a:rPr lang="ru-KZ" sz="1600" dirty="0" err="1">
                <a:solidFill>
                  <a:schemeClr val="tx1"/>
                </a:solidFill>
              </a:rPr>
              <a:t>S.Отдел_ID</a:t>
            </a:r>
            <a:endParaRPr lang="ru-KZ" sz="1600" dirty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dirty="0">
                <a:solidFill>
                  <a:schemeClr val="tx1"/>
                </a:solidFill>
              </a:rPr>
              <a:t>);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dirty="0">
                <a:solidFill>
                  <a:schemeClr val="tx1"/>
                </a:solidFill>
              </a:rPr>
              <a:t> Здесь подзапрос зависит от </a:t>
            </a:r>
            <a:r>
              <a:rPr lang="ru-KZ" sz="1600" dirty="0" err="1">
                <a:solidFill>
                  <a:schemeClr val="tx1"/>
                </a:solidFill>
              </a:rPr>
              <a:t>S.Отдел_ID</a:t>
            </a:r>
            <a:r>
              <a:rPr lang="ru-KZ" sz="1600" dirty="0">
                <a:solidFill>
                  <a:schemeClr val="tx1"/>
                </a:solidFill>
              </a:rPr>
              <a:t> из внешнего запроса.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KZ" sz="1600" dirty="0">
                <a:solidFill>
                  <a:schemeClr val="tx1"/>
                </a:solidFill>
              </a:rPr>
              <a:t> Связанные подзапросы могут существенно замедлить выполнение при больших объёмах данных, особенно без индексов.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KZ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724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65FCC7-6417-90BA-2F7C-F00F58A5C8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6511" y="1393927"/>
            <a:ext cx="7042570" cy="130074"/>
          </a:xfrm>
        </p:spPr>
        <p:txBody>
          <a:bodyPr/>
          <a:lstStyle/>
          <a:p>
            <a:r>
              <a:rPr lang="ru-RU" dirty="0"/>
              <a:t>Области применения подзапросов</a:t>
            </a:r>
            <a:br>
              <a:rPr lang="ru-RU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8F0708-6BDD-C185-B851-423A9590AEB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506741" y="1197429"/>
            <a:ext cx="7042335" cy="4603986"/>
          </a:xfrm>
        </p:spPr>
        <p:txBody>
          <a:bodyPr>
            <a:normAutofit fontScale="40000" lnSpcReduction="20000"/>
          </a:bodyPr>
          <a:lstStyle/>
          <a:p>
            <a:r>
              <a:rPr lang="ru-RU" sz="5600" dirty="0"/>
              <a:t> </a:t>
            </a:r>
            <a:r>
              <a:rPr lang="ru-RU" sz="5600" b="1" dirty="0"/>
              <a:t>В WHERE (условие фильтрации):</a:t>
            </a:r>
          </a:p>
          <a:p>
            <a:r>
              <a:rPr lang="ru-RU" sz="5600" dirty="0"/>
              <a:t>SELECT Название</a:t>
            </a:r>
          </a:p>
          <a:p>
            <a:r>
              <a:rPr lang="ru-RU" sz="5600" dirty="0"/>
              <a:t>FROM Товары</a:t>
            </a:r>
          </a:p>
          <a:p>
            <a:r>
              <a:rPr lang="ru-RU" sz="5600" dirty="0"/>
              <a:t>WHERE </a:t>
            </a:r>
            <a:r>
              <a:rPr lang="ru-RU" sz="5600" dirty="0" err="1"/>
              <a:t>Категория_ID</a:t>
            </a:r>
            <a:r>
              <a:rPr lang="ru-RU" sz="5600" dirty="0"/>
              <a:t> IN (</a:t>
            </a:r>
          </a:p>
          <a:p>
            <a:r>
              <a:rPr lang="ru-RU" sz="5600" dirty="0"/>
              <a:t>    SELECT </a:t>
            </a:r>
            <a:r>
              <a:rPr lang="ru-RU" sz="5600" dirty="0" err="1"/>
              <a:t>Категория_ID</a:t>
            </a:r>
            <a:endParaRPr lang="ru-RU" sz="5600" dirty="0"/>
          </a:p>
          <a:p>
            <a:r>
              <a:rPr lang="ru-RU" sz="5600" dirty="0"/>
              <a:t>    FROM Категории</a:t>
            </a:r>
          </a:p>
          <a:p>
            <a:r>
              <a:rPr lang="ru-RU" sz="5600" dirty="0"/>
              <a:t>    WHERE Тип = 'Электроника'</a:t>
            </a:r>
          </a:p>
          <a:p>
            <a:r>
              <a:rPr lang="ru-RU" sz="5600" dirty="0"/>
              <a:t>);</a:t>
            </a:r>
          </a:p>
          <a:p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868128-FC12-CA27-E1A9-464DCD092FE3}"/>
              </a:ext>
            </a:extLst>
          </p:cNvPr>
          <p:cNvSpPr txBox="1"/>
          <p:nvPr/>
        </p:nvSpPr>
        <p:spPr>
          <a:xfrm>
            <a:off x="76202" y="1251234"/>
            <a:ext cx="3472541" cy="4332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 FROM (временные таблицы):</a:t>
            </a:r>
            <a:endParaRPr lang="ru-KZ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SELECT 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Отдел_ID</a:t>
            </a: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Средняя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FROM (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SELECT 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Отдел_ID</a:t>
            </a: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AVG(Зарплата) AS Средняя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FROM Сотрудники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GROUP BY 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Отдел_ID</a:t>
            </a:r>
            <a:endParaRPr lang="ru-KZ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AS </a:t>
            </a:r>
            <a:r>
              <a:rPr lang="ru-KZ" sz="20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Средние_Зарплаты</a:t>
            </a:r>
            <a:endParaRPr lang="ru-KZ" sz="2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ru-KZ" sz="20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Средняя &gt; 200000;</a:t>
            </a:r>
          </a:p>
        </p:txBody>
      </p:sp>
    </p:spTree>
    <p:extLst>
      <p:ext uri="{BB962C8B-B14F-4D97-AF65-F5344CB8AC3E}">
        <p14:creationId xmlns:p14="http://schemas.microsoft.com/office/powerpoint/2010/main" val="406059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63B34-1EC3-B2B6-709D-789C2FCD1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Области применения подзапросов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B5D2DC-73FD-8890-CB9B-E76EC170FED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5163037" cy="3718557"/>
          </a:xfrm>
        </p:spPr>
        <p:txBody>
          <a:bodyPr>
            <a:normAutofit fontScale="92500" lnSpcReduction="10000"/>
          </a:bodyPr>
          <a:lstStyle/>
          <a:p>
            <a:r>
              <a:rPr lang="ru-KZ" b="1" dirty="0"/>
              <a:t>В SELECT (вычисление значения):</a:t>
            </a:r>
            <a:endParaRPr lang="ru-KZ" dirty="0"/>
          </a:p>
          <a:p>
            <a:r>
              <a:rPr lang="ru-KZ" dirty="0"/>
              <a:t>SELECT ФИО,</a:t>
            </a:r>
          </a:p>
          <a:p>
            <a:r>
              <a:rPr lang="ru-KZ" dirty="0"/>
              <a:t>       (SELECT COUNT(*)</a:t>
            </a:r>
          </a:p>
          <a:p>
            <a:r>
              <a:rPr lang="ru-KZ" dirty="0"/>
              <a:t>        FROM Проекты P</a:t>
            </a:r>
          </a:p>
          <a:p>
            <a:r>
              <a:rPr lang="ru-KZ" dirty="0"/>
              <a:t>        WHERE </a:t>
            </a:r>
            <a:r>
              <a:rPr lang="ru-KZ" dirty="0" err="1"/>
              <a:t>P.Сотрудник_ID</a:t>
            </a:r>
            <a:r>
              <a:rPr lang="ru-KZ" dirty="0"/>
              <a:t> = </a:t>
            </a:r>
            <a:r>
              <a:rPr lang="ru-KZ" dirty="0" err="1"/>
              <a:t>S.Сотрудник_ID</a:t>
            </a:r>
            <a:r>
              <a:rPr lang="ru-KZ" dirty="0"/>
              <a:t>) AS </a:t>
            </a:r>
            <a:r>
              <a:rPr lang="ru-KZ" dirty="0" err="1"/>
              <a:t>Количество_проектов</a:t>
            </a:r>
            <a:endParaRPr lang="ru-KZ" dirty="0"/>
          </a:p>
          <a:p>
            <a:r>
              <a:rPr lang="ru-KZ" dirty="0"/>
              <a:t>FROM Сотрудники S;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418F57-DFBB-1303-6808-EE97F310328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542226" y="2721428"/>
            <a:ext cx="5649774" cy="37185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/>
              <a:t>Подзапросы с </a:t>
            </a:r>
            <a:r>
              <a:rPr lang="en-US" b="1" dirty="0"/>
              <a:t>IN, ANY, ALL, EXISTS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IN: </a:t>
            </a:r>
            <a:r>
              <a:rPr lang="ru-RU" b="1" dirty="0"/>
              <a:t>принадлежность множеству</a:t>
            </a:r>
          </a:p>
          <a:p>
            <a:pPr marL="0" indent="0">
              <a:buNone/>
            </a:pPr>
            <a:r>
              <a:rPr lang="en-US" dirty="0"/>
              <a:t>SELECT * FROM </a:t>
            </a:r>
            <a:r>
              <a:rPr lang="ru-RU" dirty="0"/>
              <a:t>Товары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ru-RU" dirty="0"/>
              <a:t>Категория_</a:t>
            </a:r>
            <a:r>
              <a:rPr lang="en-US" dirty="0"/>
              <a:t>ID IN (SELECT </a:t>
            </a:r>
            <a:r>
              <a:rPr lang="ru-RU" dirty="0"/>
              <a:t>Категория_</a:t>
            </a:r>
            <a:r>
              <a:rPr lang="en-US" dirty="0"/>
              <a:t>ID FROM </a:t>
            </a:r>
            <a:r>
              <a:rPr lang="ru-RU" dirty="0"/>
              <a:t>Категории </a:t>
            </a:r>
            <a:r>
              <a:rPr lang="en-US" dirty="0"/>
              <a:t>WHERE </a:t>
            </a:r>
            <a:r>
              <a:rPr lang="ru-RU" dirty="0"/>
              <a:t>Тип = 'Продукты');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en-US" b="1" dirty="0"/>
              <a:t>ANY / SOME: </a:t>
            </a:r>
            <a:r>
              <a:rPr lang="ru-RU" b="1" dirty="0"/>
              <a:t>сравнение с любым значением</a:t>
            </a:r>
          </a:p>
          <a:p>
            <a:pPr marL="0" indent="0">
              <a:buNone/>
            </a:pPr>
            <a:r>
              <a:rPr lang="en-US" dirty="0"/>
              <a:t>SELECT * FROM </a:t>
            </a:r>
            <a:r>
              <a:rPr lang="ru-RU" dirty="0"/>
              <a:t>Товары</a:t>
            </a:r>
          </a:p>
          <a:p>
            <a:pPr marL="0" indent="0">
              <a:buNone/>
            </a:pPr>
            <a:r>
              <a:rPr lang="en-US" dirty="0"/>
              <a:t>WHERE </a:t>
            </a:r>
            <a:r>
              <a:rPr lang="ru-RU" dirty="0"/>
              <a:t>Цена &gt; </a:t>
            </a:r>
            <a:r>
              <a:rPr lang="en-US" dirty="0"/>
              <a:t>ANY (SELECT </a:t>
            </a:r>
            <a:r>
              <a:rPr lang="ru-RU" dirty="0"/>
              <a:t>Цена </a:t>
            </a:r>
            <a:r>
              <a:rPr lang="en-US" dirty="0"/>
              <a:t>FROM </a:t>
            </a:r>
            <a:r>
              <a:rPr lang="ru-RU" dirty="0"/>
              <a:t>Товары </a:t>
            </a:r>
            <a:r>
              <a:rPr lang="en-US" dirty="0"/>
              <a:t>WHERE </a:t>
            </a:r>
            <a:r>
              <a:rPr lang="ru-RU" dirty="0"/>
              <a:t>Категория_</a:t>
            </a:r>
            <a:r>
              <a:rPr lang="en-US" dirty="0"/>
              <a:t>ID = 2);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476624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EBD297-AAD2-B2C3-FFFF-2D4CC34F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Области применения подзапросов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7351B8-8CC0-620B-ABF7-4C382CCD04F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870608" cy="3718557"/>
          </a:xfrm>
        </p:spPr>
        <p:txBody>
          <a:bodyPr>
            <a:noAutofit/>
          </a:bodyPr>
          <a:lstStyle/>
          <a:p>
            <a:r>
              <a:rPr lang="ru-KZ" sz="1600" b="1" dirty="0">
                <a:solidFill>
                  <a:schemeClr val="tx1"/>
                </a:solidFill>
              </a:rPr>
              <a:t> EXISTS: проверка существования</a:t>
            </a:r>
            <a:endParaRPr lang="ru-KZ" sz="1600" dirty="0">
              <a:solidFill>
                <a:schemeClr val="tx1"/>
              </a:solidFill>
            </a:endParaRPr>
          </a:p>
          <a:p>
            <a:r>
              <a:rPr lang="ru-KZ" sz="1600" dirty="0">
                <a:solidFill>
                  <a:schemeClr val="tx1"/>
                </a:solidFill>
              </a:rPr>
              <a:t>SELECT * FROM Сотрудники S</a:t>
            </a:r>
          </a:p>
          <a:p>
            <a:r>
              <a:rPr lang="ru-KZ" sz="1600" dirty="0">
                <a:solidFill>
                  <a:schemeClr val="tx1"/>
                </a:solidFill>
              </a:rPr>
              <a:t>WHERE EXISTS (</a:t>
            </a:r>
          </a:p>
          <a:p>
            <a:r>
              <a:rPr lang="ru-KZ" sz="1600" dirty="0">
                <a:solidFill>
                  <a:schemeClr val="tx1"/>
                </a:solidFill>
              </a:rPr>
              <a:t>    SELECT * FROM Проекты P</a:t>
            </a:r>
          </a:p>
          <a:p>
            <a:r>
              <a:rPr lang="ru-KZ" sz="1600" dirty="0">
                <a:solidFill>
                  <a:schemeClr val="tx1"/>
                </a:solidFill>
              </a:rPr>
              <a:t>    WHERE </a:t>
            </a:r>
            <a:r>
              <a:rPr lang="ru-KZ" sz="1600" dirty="0" err="1">
                <a:solidFill>
                  <a:schemeClr val="tx1"/>
                </a:solidFill>
              </a:rPr>
              <a:t>P.Сотрудник_ID</a:t>
            </a:r>
            <a:r>
              <a:rPr lang="ru-KZ" sz="1600" dirty="0">
                <a:solidFill>
                  <a:schemeClr val="tx1"/>
                </a:solidFill>
              </a:rPr>
              <a:t> = </a:t>
            </a:r>
            <a:r>
              <a:rPr lang="ru-KZ" sz="1600" dirty="0" err="1">
                <a:solidFill>
                  <a:schemeClr val="tx1"/>
                </a:solidFill>
              </a:rPr>
              <a:t>S.Сотрудник_ID</a:t>
            </a:r>
            <a:endParaRPr lang="ru-KZ" sz="1600" dirty="0">
              <a:solidFill>
                <a:schemeClr val="tx1"/>
              </a:solidFill>
            </a:endParaRPr>
          </a:p>
          <a:p>
            <a:r>
              <a:rPr lang="ru-KZ" sz="1600" dirty="0">
                <a:solidFill>
                  <a:schemeClr val="tx1"/>
                </a:solidFill>
              </a:rPr>
              <a:t>);</a:t>
            </a:r>
          </a:p>
          <a:p>
            <a:r>
              <a:rPr lang="ru-KZ" sz="1600" dirty="0">
                <a:solidFill>
                  <a:schemeClr val="tx1"/>
                </a:solidFill>
              </a:rPr>
              <a:t> EXISTS эффективно проверяет наличие хотя бы одной строки, а не требует полный список.</a:t>
            </a:r>
          </a:p>
          <a:p>
            <a:endParaRPr lang="ru-KZ" sz="1600" dirty="0">
              <a:solidFill>
                <a:schemeClr val="tx1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5D04B35-60A3-E2A9-3A07-263BA7B6C7B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685314" y="2547256"/>
            <a:ext cx="4034897" cy="3718557"/>
          </a:xfrm>
        </p:spPr>
        <p:txBody>
          <a:bodyPr/>
          <a:lstStyle/>
          <a:p>
            <a:pPr marL="0" indent="0">
              <a:buNone/>
            </a:pPr>
            <a:r>
              <a:rPr lang="ru-KZ" b="1" dirty="0"/>
              <a:t> ALL: сравнение со всеми значениями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SELECT * FROM Товары</a:t>
            </a:r>
          </a:p>
          <a:p>
            <a:pPr marL="0" indent="0">
              <a:buNone/>
            </a:pPr>
            <a:r>
              <a:rPr lang="ru-KZ" dirty="0"/>
              <a:t>WHERE Цена &gt; ALL (SELECT Цена FROM Товары WHERE </a:t>
            </a:r>
            <a:r>
              <a:rPr lang="ru-KZ" dirty="0" err="1"/>
              <a:t>Категория_ID</a:t>
            </a:r>
            <a:r>
              <a:rPr lang="ru-KZ" dirty="0"/>
              <a:t> = 2);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806226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786F82F-1B47-46ED-8EAE-53EF71E59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1BAF6F-6275-4646-9C59-331B29B9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2526924-84D3-45FB-A5FE-62D8FCBF53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2A6256-1DD0-4E4B-A8B3-9A711B4DBE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760540-185E-4652-BFD2-9B362EF3B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FE919B-8EBE-A18F-CAF9-7774E5CAC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044054"/>
            <a:ext cx="10013709" cy="1030360"/>
          </a:xfrm>
        </p:spPr>
        <p:txBody>
          <a:bodyPr vert="horz" lIns="109728" tIns="109728" rIns="109728" bIns="91440" rtlCol="0" anchor="ctr">
            <a:normAutofit/>
          </a:bodyPr>
          <a:lstStyle/>
          <a:p>
            <a:pPr marL="0" marR="0" lvl="0" indent="0" fontAlgn="base">
              <a:lnSpc>
                <a:spcPct val="140000"/>
              </a:lnSpc>
              <a:spcAft>
                <a:spcPct val="0"/>
              </a:spcAft>
              <a:buClrTx/>
              <a:buSzTx/>
              <a:tabLst/>
            </a:pP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Отличие</a:t>
            </a: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подзапросов</a:t>
            </a: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и </a:t>
            </a: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соединений</a:t>
            </a:r>
            <a:endParaRPr kumimoji="0" lang="en-US" altLang="ru-KZ" sz="1400" i="0" u="none" strike="noStrike" cap="none" normalizeH="0" dirty="0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fontAlgn="base">
              <a:lnSpc>
                <a:spcPct val="140000"/>
              </a:lnSpc>
              <a:spcAft>
                <a:spcPct val="0"/>
              </a:spcAft>
              <a:buClrTx/>
              <a:buSzTx/>
              <a:tabLst/>
            </a:pP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Многие</a:t>
            </a: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подзапросы</a:t>
            </a: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можно</a:t>
            </a: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переписать</a:t>
            </a: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как</a:t>
            </a: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JOIN </a:t>
            </a: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или</a:t>
            </a: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WITH, и </a:t>
            </a:r>
            <a:r>
              <a:rPr kumimoji="0" lang="en-US" altLang="ru-KZ" sz="1400" i="0" u="none" strike="noStrike" cap="none" normalizeH="0" dirty="0" err="1">
                <a:ln>
                  <a:noFill/>
                </a:ln>
                <a:solidFill>
                  <a:schemeClr val="bg1"/>
                </a:solidFill>
                <a:effectLst/>
              </a:rPr>
              <a:t>наоборот</a:t>
            </a:r>
            <a:r>
              <a:rPr kumimoji="0" lang="en-US" altLang="ru-KZ" sz="1400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.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729789F4-85C1-41A0-83EB-992E22210C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D9D367D-6DD2-4A7C-8918-0DCAC2975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BEB9CD0-4E40-6CE0-D28F-820C05868C94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643134719"/>
              </p:ext>
            </p:extLst>
          </p:nvPr>
        </p:nvGraphicFramePr>
        <p:xfrm>
          <a:off x="1713976" y="2924663"/>
          <a:ext cx="9835088" cy="3563726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3268577">
                  <a:extLst>
                    <a:ext uri="{9D8B030D-6E8A-4147-A177-3AD203B41FA5}">
                      <a16:colId xmlns:a16="http://schemas.microsoft.com/office/drawing/2014/main" val="1244123589"/>
                    </a:ext>
                  </a:extLst>
                </a:gridCol>
                <a:gridCol w="3268577">
                  <a:extLst>
                    <a:ext uri="{9D8B030D-6E8A-4147-A177-3AD203B41FA5}">
                      <a16:colId xmlns:a16="http://schemas.microsoft.com/office/drawing/2014/main" val="3358596782"/>
                    </a:ext>
                  </a:extLst>
                </a:gridCol>
                <a:gridCol w="3297934">
                  <a:extLst>
                    <a:ext uri="{9D8B030D-6E8A-4147-A177-3AD203B41FA5}">
                      <a16:colId xmlns:a16="http://schemas.microsoft.com/office/drawing/2014/main" val="1728510958"/>
                    </a:ext>
                  </a:extLst>
                </a:gridCol>
              </a:tblGrid>
              <a:tr h="403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Особенность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Подзапрос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JOIN (соединение)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extLst>
                  <a:ext uri="{0D108BD9-81ED-4DB2-BD59-A6C34878D82A}">
                    <a16:rowId xmlns:a16="http://schemas.microsoft.com/office/drawing/2014/main" val="3360416756"/>
                  </a:ext>
                </a:extLst>
              </a:tr>
              <a:tr h="10715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Используется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Когда нужно использовать агрегаты или фильтрацию по подмножеству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Когда нужно объединить строки из нескольких таблиц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extLst>
                  <a:ext uri="{0D108BD9-81ED-4DB2-BD59-A6C34878D82A}">
                    <a16:rowId xmlns:a16="http://schemas.microsoft.com/office/drawing/2014/main" val="1778644971"/>
                  </a:ext>
                </a:extLst>
              </a:tr>
              <a:tr h="10715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Производительность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Может быть медленнее (особенно коррелированные)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Часто быстрее при индексах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extLst>
                  <a:ext uri="{0D108BD9-81ED-4DB2-BD59-A6C34878D82A}">
                    <a16:rowId xmlns:a16="http://schemas.microsoft.com/office/drawing/2014/main" val="3437114691"/>
                  </a:ext>
                </a:extLst>
              </a:tr>
              <a:tr h="7374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Ясность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Удобен для логической фильтрации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900" kern="100">
                          <a:effectLst/>
                        </a:rPr>
                        <a:t>Удобен для сопоставления строк</a:t>
                      </a:r>
                      <a:endParaRPr lang="ru-KZ" sz="19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5132" marR="15132" marT="15132" marB="15132" anchor="ctr"/>
                </a:tc>
                <a:extLst>
                  <a:ext uri="{0D108BD9-81ED-4DB2-BD59-A6C34878D82A}">
                    <a16:rowId xmlns:a16="http://schemas.microsoft.com/office/drawing/2014/main" val="42927689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895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4899F6-E5DD-CD0B-DC5E-694105D39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371" y="1288995"/>
            <a:ext cx="10013710" cy="1216152"/>
          </a:xfrm>
        </p:spPr>
        <p:txBody>
          <a:bodyPr/>
          <a:lstStyle/>
          <a:p>
            <a:pPr algn="ctr"/>
            <a:r>
              <a:rPr lang="ru-KZ" dirty="0"/>
              <a:t>Примеры трансформации </a:t>
            </a:r>
            <a:br>
              <a:rPr lang="ru-RU" dirty="0"/>
            </a:br>
            <a:r>
              <a:rPr lang="ru-KZ" dirty="0"/>
              <a:t>подзапроса в JOIN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2C07D7-83E5-EA2E-CB25-9C687219EE3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075951" cy="3718557"/>
          </a:xfrm>
        </p:spPr>
        <p:txBody>
          <a:bodyPr>
            <a:normAutofit/>
          </a:bodyPr>
          <a:lstStyle/>
          <a:p>
            <a:r>
              <a:rPr lang="ru-KZ" b="1" dirty="0"/>
              <a:t>Подзапрос:</a:t>
            </a:r>
            <a:endParaRPr lang="ru-KZ" dirty="0"/>
          </a:p>
          <a:p>
            <a:r>
              <a:rPr lang="ru-KZ" dirty="0"/>
              <a:t>SELECT ФИО</a:t>
            </a:r>
          </a:p>
          <a:p>
            <a:r>
              <a:rPr lang="ru-KZ" dirty="0"/>
              <a:t>FROM Сотрудники</a:t>
            </a:r>
          </a:p>
          <a:p>
            <a:r>
              <a:rPr lang="ru-KZ" dirty="0"/>
              <a:t>WHERE </a:t>
            </a:r>
            <a:r>
              <a:rPr lang="ru-KZ" dirty="0" err="1"/>
              <a:t>Отдел_ID</a:t>
            </a:r>
            <a:r>
              <a:rPr lang="ru-KZ" dirty="0"/>
              <a:t> IN (</a:t>
            </a:r>
          </a:p>
          <a:p>
            <a:r>
              <a:rPr lang="ru-KZ" dirty="0"/>
              <a:t>    SELECT </a:t>
            </a:r>
            <a:r>
              <a:rPr lang="ru-KZ" dirty="0" err="1"/>
              <a:t>Отдел_ID</a:t>
            </a:r>
            <a:r>
              <a:rPr lang="ru-KZ" dirty="0"/>
              <a:t> FROM Отделы WHERE Город = 'Алматы'</a:t>
            </a:r>
          </a:p>
          <a:p>
            <a:r>
              <a:rPr lang="ru-KZ" dirty="0"/>
              <a:t>);</a:t>
            </a:r>
          </a:p>
          <a:p>
            <a:endParaRPr lang="ru-KZ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96F0E49-5265-B271-D83E-2FD76D12FF32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173687" y="2590800"/>
            <a:ext cx="5428268" cy="371855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KZ" b="1" dirty="0"/>
              <a:t>JOIN-эквивалент:</a:t>
            </a:r>
            <a:endParaRPr lang="ru-KZ" dirty="0"/>
          </a:p>
          <a:p>
            <a:pPr marL="0" indent="0">
              <a:buNone/>
            </a:pPr>
            <a:r>
              <a:rPr lang="ru-KZ" dirty="0" err="1"/>
              <a:t>sql</a:t>
            </a:r>
            <a:endParaRPr lang="ru-KZ" dirty="0"/>
          </a:p>
          <a:p>
            <a:pPr marL="0" indent="0">
              <a:buNone/>
            </a:pPr>
            <a:r>
              <a:rPr lang="ru-KZ" dirty="0" err="1"/>
              <a:t>КопироватьРедактировать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SELECT S.ФИО</a:t>
            </a:r>
          </a:p>
          <a:p>
            <a:pPr marL="0" indent="0">
              <a:buNone/>
            </a:pPr>
            <a:r>
              <a:rPr lang="ru-KZ" dirty="0"/>
              <a:t>FROM Сотрудники S</a:t>
            </a:r>
          </a:p>
          <a:p>
            <a:pPr marL="0" indent="0">
              <a:buNone/>
            </a:pPr>
            <a:r>
              <a:rPr lang="ru-KZ" dirty="0"/>
              <a:t>JOIN Отделы O ON </a:t>
            </a:r>
            <a:r>
              <a:rPr lang="ru-KZ" dirty="0" err="1"/>
              <a:t>S.Отдел_ID</a:t>
            </a:r>
            <a:r>
              <a:rPr lang="ru-KZ" dirty="0"/>
              <a:t> = </a:t>
            </a:r>
            <a:r>
              <a:rPr lang="ru-KZ" dirty="0" err="1"/>
              <a:t>O.Отдел_ID</a:t>
            </a:r>
            <a:endParaRPr lang="ru-KZ" dirty="0"/>
          </a:p>
          <a:p>
            <a:pPr marL="0" indent="0">
              <a:buNone/>
            </a:pPr>
            <a:r>
              <a:rPr lang="ru-KZ" dirty="0"/>
              <a:t>WHERE </a:t>
            </a:r>
            <a:r>
              <a:rPr lang="ru-KZ" dirty="0" err="1"/>
              <a:t>O.Город</a:t>
            </a:r>
            <a:r>
              <a:rPr lang="ru-KZ" dirty="0"/>
              <a:t> = 'Алматы';</a:t>
            </a:r>
          </a:p>
          <a:p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309550112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5186</TotalTime>
  <Words>670</Words>
  <Application>Microsoft Office PowerPoint</Application>
  <PresentationFormat>Широкоэкранный</PresentationFormat>
  <Paragraphs>109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Meiryo</vt:lpstr>
      <vt:lpstr>Aptos</vt:lpstr>
      <vt:lpstr>Calibri</vt:lpstr>
      <vt:lpstr>Corbel</vt:lpstr>
      <vt:lpstr>Wingdings</vt:lpstr>
      <vt:lpstr>ShojiVTI</vt:lpstr>
      <vt:lpstr>Вложенные и связанные  подзапросы в SQL  </vt:lpstr>
      <vt:lpstr>Общие сведения о подзапросах</vt:lpstr>
      <vt:lpstr>Типы подзапросов</vt:lpstr>
      <vt:lpstr>Типы подзапросов</vt:lpstr>
      <vt:lpstr>Области применения подзапросов </vt:lpstr>
      <vt:lpstr>Области применения подзапросов</vt:lpstr>
      <vt:lpstr>Области применения подзапросов</vt:lpstr>
      <vt:lpstr>Отличие подзапросов и соединений  Многие подзапросы можно переписать как JOIN или WITH, и наоборот.</vt:lpstr>
      <vt:lpstr>Примеры трансформации  подзапроса в JOIN </vt:lpstr>
      <vt:lpstr>Подзапросы во VIEW и CTE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12</cp:revision>
  <dcterms:created xsi:type="dcterms:W3CDTF">2025-06-29T15:56:56Z</dcterms:created>
  <dcterms:modified xsi:type="dcterms:W3CDTF">2025-10-29T13:51:20Z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